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08">
          <p15:clr>
            <a:srgbClr val="9AA0A6"/>
          </p15:clr>
        </p15:guide>
        <p15:guide id="2" orient="horz" pos="2160">
          <p15:clr>
            <a:srgbClr val="9AA0A6"/>
          </p15:clr>
        </p15:guide>
      </p15:sldGuideLst>
    </p:ext>
    <p:ext uri="http://customooxmlschemas.google.com/">
      <go:slidesCustomData xmlns:go="http://customooxmlschemas.google.com/" r:id="rId32" roundtripDataSignature="AMtx7migKlm6StQiGQCJvy6/Jg/3RC1u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840B85A-A26C-4275-A22D-A276E1089081}">
  <a:tblStyle styleId="{0840B85A-A26C-4275-A22D-A276E108908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08"/>
        <p:guide pos="216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customschemas.google.com/relationships/presentationmetadata" Target="meta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59e4ff7a2_3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59e4ff7a2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a59e4ff7a2_3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a59e4ff7a2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a59e4ff7a2_3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a59e4ff7a2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59e4ff7a2_3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59e4ff7a2_3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a59e4ff7a2_3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a59e4ff7a2_3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59e4ff7a2_3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59e4ff7a2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59e4ff7a2_3_7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59e4ff7a2_3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59e4ff7a2_3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59e4ff7a2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59e4ff7a2_3_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59e4ff7a2_3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59e4ff7a2_3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59e4ff7a2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a59e4ff7a2_3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a59e4ff7a2_3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59e4ff7a2_3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59e4ff7a2_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59e4ff7a2_3_1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59e4ff7a2_3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df3184e46_0_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df3184e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adf3184e46_0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adf3184e4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df3184e46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df3184e4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adf3184e4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adf3184e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df3184e46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df3184e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59e4ff7a2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59e4ff7a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59e4ff7a2_3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59e4ff7a2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a59e4ff7a2_3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a59e4ff7a2_3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59e4ff7a2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59e4ff7a2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a59e4ff7a2_3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a59e4ff7a2_3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5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Georgi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628650" y="1034041"/>
            <a:ext cx="7886700" cy="1114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 rot="5400000">
            <a:off x="2647300" y="308914"/>
            <a:ext cx="3849399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 rot="5400000">
            <a:off x="4916044" y="2577657"/>
            <a:ext cx="5226937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 rot="5400000">
            <a:off x="915544" y="663132"/>
            <a:ext cx="5226937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"/>
          <p:cNvSpPr txBox="1"/>
          <p:nvPr>
            <p:ph type="title"/>
          </p:nvPr>
        </p:nvSpPr>
        <p:spPr>
          <a:xfrm>
            <a:off x="628650" y="914401"/>
            <a:ext cx="7886700" cy="1268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7"/>
          <p:cNvSpPr txBox="1"/>
          <p:nvPr>
            <p:ph idx="1" type="body"/>
          </p:nvPr>
        </p:nvSpPr>
        <p:spPr>
          <a:xfrm>
            <a:off x="627460" y="218281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4" name="Google Shape;24;p7"/>
          <p:cNvSpPr txBox="1"/>
          <p:nvPr>
            <p:ph idx="2" type="body"/>
          </p:nvPr>
        </p:nvSpPr>
        <p:spPr>
          <a:xfrm>
            <a:off x="629842" y="3006726"/>
            <a:ext cx="3868340" cy="3182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7"/>
          <p:cNvSpPr txBox="1"/>
          <p:nvPr>
            <p:ph idx="3" type="body"/>
          </p:nvPr>
        </p:nvSpPr>
        <p:spPr>
          <a:xfrm>
            <a:off x="4626768" y="218281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6" name="Google Shape;26;p7"/>
          <p:cNvSpPr txBox="1"/>
          <p:nvPr>
            <p:ph idx="4" type="body"/>
          </p:nvPr>
        </p:nvSpPr>
        <p:spPr>
          <a:xfrm>
            <a:off x="4629150" y="3006726"/>
            <a:ext cx="3887391" cy="3182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628650" y="1034041"/>
            <a:ext cx="7886700" cy="1114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1" type="body"/>
          </p:nvPr>
        </p:nvSpPr>
        <p:spPr>
          <a:xfrm>
            <a:off x="628650" y="2327564"/>
            <a:ext cx="7886700" cy="384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Georgia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628650" y="1021278"/>
            <a:ext cx="7886700" cy="10912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628650" y="2291938"/>
            <a:ext cx="3886200" cy="388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2" type="body"/>
          </p:nvPr>
        </p:nvSpPr>
        <p:spPr>
          <a:xfrm>
            <a:off x="4629150" y="2291938"/>
            <a:ext cx="3886200" cy="388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type="title"/>
          </p:nvPr>
        </p:nvSpPr>
        <p:spPr>
          <a:xfrm>
            <a:off x="628650" y="1034041"/>
            <a:ext cx="7886700" cy="1114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/>
          <p:nvPr>
            <p:ph type="title"/>
          </p:nvPr>
        </p:nvSpPr>
        <p:spPr>
          <a:xfrm>
            <a:off x="629841" y="982767"/>
            <a:ext cx="2949178" cy="12408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Georg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2"/>
          <p:cNvSpPr txBox="1"/>
          <p:nvPr>
            <p:ph idx="1" type="body"/>
          </p:nvPr>
        </p:nvSpPr>
        <p:spPr>
          <a:xfrm>
            <a:off x="3887391" y="12249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2"/>
          <p:cNvSpPr txBox="1"/>
          <p:nvPr>
            <p:ph idx="2" type="body"/>
          </p:nvPr>
        </p:nvSpPr>
        <p:spPr>
          <a:xfrm>
            <a:off x="629841" y="22949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629841" y="926275"/>
            <a:ext cx="2949178" cy="12973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Georgia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/>
          <p:nvPr>
            <p:ph idx="2" type="pic"/>
          </p:nvPr>
        </p:nvSpPr>
        <p:spPr>
          <a:xfrm>
            <a:off x="3887391" y="1272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629841" y="2342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/>
          <p:nvPr>
            <p:ph type="title"/>
          </p:nvPr>
        </p:nvSpPr>
        <p:spPr>
          <a:xfrm>
            <a:off x="628650" y="1034041"/>
            <a:ext cx="7886700" cy="11141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Georgia"/>
              <a:buNone/>
              <a:defRPr b="0" i="0" sz="4400" u="none" cap="none" strike="noStrike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"/>
          <p:cNvSpPr txBox="1"/>
          <p:nvPr>
            <p:ph idx="1" type="body"/>
          </p:nvPr>
        </p:nvSpPr>
        <p:spPr>
          <a:xfrm>
            <a:off x="628650" y="2327564"/>
            <a:ext cx="7886700" cy="384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3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0" Type="http://schemas.openxmlformats.org/officeDocument/2006/relationships/hyperlink" Target="https://doi.org/10.7326/m14-2221" TargetMode="Externa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are.diabetesjournals.org/content/38/Supplement_1/S8" TargetMode="External"/><Relationship Id="rId4" Type="http://schemas.openxmlformats.org/officeDocument/2006/relationships/hyperlink" Target="https://www.medicalnewstoday.com/articles/255712" TargetMode="External"/><Relationship Id="rId9" Type="http://schemas.openxmlformats.org/officeDocument/2006/relationships/hyperlink" Target="https://www.hsph.harvard.edu/obesity-prevention-source/obesity-definition/how-to-measure-body-fatness/" TargetMode="External"/><Relationship Id="rId5" Type="http://schemas.openxmlformats.org/officeDocument/2006/relationships/hyperlink" Target="https://www.calculatorsoup.com/calculators/health/bmi-calculator.php" TargetMode="External"/><Relationship Id="rId6" Type="http://schemas.openxmlformats.org/officeDocument/2006/relationships/hyperlink" Target="https://www.healthline.com/health/exercise-fitness/ideal-body-fat-percentage" TargetMode="External"/><Relationship Id="rId7" Type="http://schemas.openxmlformats.org/officeDocument/2006/relationships/hyperlink" Target="https://www.who.int/en/news-room/fact-sheets/detail/obesity-and-overweight" TargetMode="External"/><Relationship Id="rId8" Type="http://schemas.openxmlformats.org/officeDocument/2006/relationships/hyperlink" Target="https://dasl.datadescription.com/datafile/bodyfat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060375" y="2429226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Prediction of Body-Fat Percentage: A Multiple Regression Analysis</a:t>
            </a:r>
            <a:endParaRPr b="1" sz="3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Georgia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85375" y="4676163"/>
            <a:ext cx="6858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Drew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Lindberg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Oluwafunke Folarin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IAF 602 Statistical Methods for Data Analytics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</a:pP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December 2, 2020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a59e4ff7a2_3_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75" y="1675575"/>
            <a:ext cx="4510324" cy="350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a59e4ff7a2_3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75575"/>
            <a:ext cx="4572001" cy="356033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a59e4ff7a2_3_33"/>
          <p:cNvSpPr txBox="1"/>
          <p:nvPr/>
        </p:nvSpPr>
        <p:spPr>
          <a:xfrm>
            <a:off x="61675" y="977775"/>
            <a:ext cx="43263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With Outliers</a:t>
            </a:r>
            <a:endParaRPr b="1" sz="4000"/>
          </a:p>
        </p:txBody>
      </p:sp>
      <p:sp>
        <p:nvSpPr>
          <p:cNvPr id="147" name="Google Shape;147;ga59e4ff7a2_3_33"/>
          <p:cNvSpPr txBox="1"/>
          <p:nvPr/>
        </p:nvSpPr>
        <p:spPr>
          <a:xfrm>
            <a:off x="4572000" y="977775"/>
            <a:ext cx="457200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/>
              <a:t>Outliers Removed</a:t>
            </a:r>
            <a:endParaRPr b="1" sz="4000"/>
          </a:p>
        </p:txBody>
      </p:sp>
      <p:cxnSp>
        <p:nvCxnSpPr>
          <p:cNvPr id="148" name="Google Shape;148;ga59e4ff7a2_3_33"/>
          <p:cNvCxnSpPr/>
          <p:nvPr/>
        </p:nvCxnSpPr>
        <p:spPr>
          <a:xfrm>
            <a:off x="4580925" y="803675"/>
            <a:ext cx="0" cy="6174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9" name="Google Shape;149;ga59e4ff7a2_3_33"/>
          <p:cNvSpPr/>
          <p:nvPr/>
        </p:nvSpPr>
        <p:spPr>
          <a:xfrm>
            <a:off x="870650" y="2866425"/>
            <a:ext cx="750000" cy="154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a59e4ff7a2_3_33"/>
          <p:cNvSpPr/>
          <p:nvPr/>
        </p:nvSpPr>
        <p:spPr>
          <a:xfrm>
            <a:off x="2786075" y="2866425"/>
            <a:ext cx="1004400" cy="154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a59e4ff7a2_3_33"/>
          <p:cNvSpPr/>
          <p:nvPr/>
        </p:nvSpPr>
        <p:spPr>
          <a:xfrm>
            <a:off x="5371375" y="2866425"/>
            <a:ext cx="750000" cy="154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a59e4ff7a2_3_33"/>
          <p:cNvSpPr/>
          <p:nvPr/>
        </p:nvSpPr>
        <p:spPr>
          <a:xfrm>
            <a:off x="7345275" y="2866425"/>
            <a:ext cx="1004400" cy="1540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a59e4ff7a2_3_33"/>
          <p:cNvSpPr txBox="1"/>
          <p:nvPr/>
        </p:nvSpPr>
        <p:spPr>
          <a:xfrm>
            <a:off x="37950" y="-53600"/>
            <a:ext cx="9068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Influential Observations</a:t>
            </a:r>
            <a:endParaRPr sz="44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ga59e4ff7a2_3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376" y="915900"/>
            <a:ext cx="6511225" cy="52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a59e4ff7a2_3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788" y="6246900"/>
            <a:ext cx="7770409" cy="6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a59e4ff7a2_3_45"/>
          <p:cNvSpPr txBox="1"/>
          <p:nvPr/>
        </p:nvSpPr>
        <p:spPr>
          <a:xfrm>
            <a:off x="37950" y="-53600"/>
            <a:ext cx="9068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Influential Observations</a:t>
            </a:r>
            <a:endParaRPr sz="44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a59e4ff7a2_3_54"/>
          <p:cNvSpPr txBox="1"/>
          <p:nvPr>
            <p:ph type="title"/>
          </p:nvPr>
        </p:nvSpPr>
        <p:spPr>
          <a:xfrm>
            <a:off x="628650" y="1034041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Variable Selection Strategies</a:t>
            </a:r>
            <a:endParaRPr/>
          </a:p>
        </p:txBody>
      </p:sp>
      <p:sp>
        <p:nvSpPr>
          <p:cNvPr id="166" name="Google Shape;166;ga59e4ff7a2_3_54"/>
          <p:cNvSpPr txBox="1"/>
          <p:nvPr>
            <p:ph idx="1" type="body"/>
          </p:nvPr>
        </p:nvSpPr>
        <p:spPr>
          <a:xfrm>
            <a:off x="628650" y="2327564"/>
            <a:ext cx="7886700" cy="384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-Purposeful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-Stepwise Elimination Using AIC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-Best Subset using BIC and Malow’s Cp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59e4ff7a2_3_59"/>
          <p:cNvSpPr txBox="1"/>
          <p:nvPr>
            <p:ph type="title"/>
          </p:nvPr>
        </p:nvSpPr>
        <p:spPr>
          <a:xfrm>
            <a:off x="749200" y="-267884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Purposeful Selection</a:t>
            </a:r>
            <a:endParaRPr/>
          </a:p>
        </p:txBody>
      </p:sp>
      <p:pic>
        <p:nvPicPr>
          <p:cNvPr id="172" name="Google Shape;172;ga59e4ff7a2_3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8725"/>
            <a:ext cx="4572000" cy="567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a59e4ff7a2_3_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245700"/>
            <a:ext cx="4572000" cy="455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a59e4ff7a2_3_68"/>
          <p:cNvSpPr txBox="1"/>
          <p:nvPr>
            <p:ph type="title"/>
          </p:nvPr>
        </p:nvSpPr>
        <p:spPr>
          <a:xfrm>
            <a:off x="749200" y="-267884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Purposeful Selection</a:t>
            </a:r>
            <a:endParaRPr/>
          </a:p>
        </p:txBody>
      </p:sp>
      <p:pic>
        <p:nvPicPr>
          <p:cNvPr id="179" name="Google Shape;179;ga59e4ff7a2_3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0654"/>
            <a:ext cx="8839201" cy="4576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a59e4ff7a2_3_74"/>
          <p:cNvSpPr txBox="1"/>
          <p:nvPr>
            <p:ph type="title"/>
          </p:nvPr>
        </p:nvSpPr>
        <p:spPr>
          <a:xfrm>
            <a:off x="749200" y="-267884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Purposeful Selection</a:t>
            </a:r>
            <a:endParaRPr/>
          </a:p>
        </p:txBody>
      </p:sp>
      <p:pic>
        <p:nvPicPr>
          <p:cNvPr id="185" name="Google Shape;185;ga59e4ff7a2_3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39825"/>
            <a:ext cx="4571998" cy="25041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a59e4ff7a2_3_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6200"/>
            <a:ext cx="4562821" cy="250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a59e4ff7a2_3_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6571" y="2474246"/>
            <a:ext cx="4276379" cy="23391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a59e4ff7a2_3_79"/>
          <p:cNvSpPr txBox="1"/>
          <p:nvPr>
            <p:ph type="title"/>
          </p:nvPr>
        </p:nvSpPr>
        <p:spPr>
          <a:xfrm>
            <a:off x="749200" y="-267884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Purposeful Selection</a:t>
            </a:r>
            <a:endParaRPr/>
          </a:p>
        </p:txBody>
      </p:sp>
      <p:pic>
        <p:nvPicPr>
          <p:cNvPr id="193" name="Google Shape;193;ga59e4ff7a2_3_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41738"/>
            <a:ext cx="4572002" cy="382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a59e4ff7a2_3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628276"/>
            <a:ext cx="4571999" cy="38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a59e4ff7a2_3_79"/>
          <p:cNvSpPr/>
          <p:nvPr/>
        </p:nvSpPr>
        <p:spPr>
          <a:xfrm>
            <a:off x="4572000" y="5357825"/>
            <a:ext cx="3156600" cy="160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a59e4ff7a2_3_79"/>
          <p:cNvSpPr/>
          <p:nvPr/>
        </p:nvSpPr>
        <p:spPr>
          <a:xfrm rot="10800000">
            <a:off x="4862200" y="5619100"/>
            <a:ext cx="3362100" cy="11385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a59e4ff7a2_3_79"/>
          <p:cNvSpPr txBox="1"/>
          <p:nvPr/>
        </p:nvSpPr>
        <p:spPr>
          <a:xfrm>
            <a:off x="4964950" y="5759650"/>
            <a:ext cx="3156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 = 0.10 Could be debatable…?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a59e4ff7a2_3_83"/>
          <p:cNvSpPr txBox="1"/>
          <p:nvPr>
            <p:ph type="title"/>
          </p:nvPr>
        </p:nvSpPr>
        <p:spPr>
          <a:xfrm>
            <a:off x="749200" y="-267884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Purposeful Selection</a:t>
            </a:r>
            <a:endParaRPr/>
          </a:p>
        </p:txBody>
      </p:sp>
      <p:pic>
        <p:nvPicPr>
          <p:cNvPr id="203" name="Google Shape;203;ga59e4ff7a2_3_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9266"/>
            <a:ext cx="8839201" cy="507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59e4ff7a2_3_87"/>
          <p:cNvSpPr txBox="1"/>
          <p:nvPr>
            <p:ph type="title"/>
          </p:nvPr>
        </p:nvSpPr>
        <p:spPr>
          <a:xfrm>
            <a:off x="749200" y="-267884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Stepwise Elimination</a:t>
            </a:r>
            <a:endParaRPr/>
          </a:p>
        </p:txBody>
      </p:sp>
      <p:pic>
        <p:nvPicPr>
          <p:cNvPr id="209" name="Google Shape;209;ga59e4ff7a2_3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33566"/>
            <a:ext cx="8839200" cy="4900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a59e4ff7a2_3_101"/>
          <p:cNvSpPr txBox="1"/>
          <p:nvPr>
            <p:ph type="title"/>
          </p:nvPr>
        </p:nvSpPr>
        <p:spPr>
          <a:xfrm>
            <a:off x="749200" y="-267884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Best Subset Selection</a:t>
            </a:r>
            <a:endParaRPr/>
          </a:p>
        </p:txBody>
      </p:sp>
      <p:pic>
        <p:nvPicPr>
          <p:cNvPr id="215" name="Google Shape;215;ga59e4ff7a2_3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88991"/>
            <a:ext cx="8839201" cy="3037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628650" y="1529791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sz="3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"/>
          <p:cNvSpPr txBox="1"/>
          <p:nvPr>
            <p:ph idx="1" type="body"/>
          </p:nvPr>
        </p:nvSpPr>
        <p:spPr>
          <a:xfrm>
            <a:off x="397300" y="2643989"/>
            <a:ext cx="7886700" cy="3849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❖"/>
            </a:pPr>
            <a:r>
              <a:rPr lang="en-US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/>
              <a:t>Methodology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/>
              <a:t>Data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/>
              <a:t>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n-US"/>
              <a:t>Limitations and Conclusion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59e4ff7a2_3_106"/>
          <p:cNvSpPr/>
          <p:nvPr/>
        </p:nvSpPr>
        <p:spPr>
          <a:xfrm>
            <a:off x="4581600" y="846325"/>
            <a:ext cx="4562352" cy="5917968"/>
          </a:xfrm>
          <a:prstGeom prst="irregularSeal2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a59e4ff7a2_3_106"/>
          <p:cNvSpPr txBox="1"/>
          <p:nvPr>
            <p:ph type="title"/>
          </p:nvPr>
        </p:nvSpPr>
        <p:spPr>
          <a:xfrm>
            <a:off x="749200" y="-267884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Competing Models</a:t>
            </a:r>
            <a:endParaRPr/>
          </a:p>
        </p:txBody>
      </p:sp>
      <p:sp>
        <p:nvSpPr>
          <p:cNvPr id="222" name="Google Shape;222;ga59e4ff7a2_3_106"/>
          <p:cNvSpPr/>
          <p:nvPr/>
        </p:nvSpPr>
        <p:spPr>
          <a:xfrm>
            <a:off x="0" y="846325"/>
            <a:ext cx="4581630" cy="6011658"/>
          </a:xfrm>
          <a:prstGeom prst="irregularSeal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ga59e4ff7a2_3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38171"/>
            <a:ext cx="4562350" cy="2617628"/>
          </a:xfrm>
          <a:prstGeom prst="rect">
            <a:avLst/>
          </a:prstGeom>
          <a:noFill/>
          <a:ln>
            <a:noFill/>
          </a:ln>
          <a:effectLst>
            <a:outerShdw blurRad="414338" rotWithShape="0" algn="bl" dir="5400000" dist="19050">
              <a:srgbClr val="FF0000">
                <a:alpha val="50000"/>
              </a:srgbClr>
            </a:outerShdw>
          </a:effectLst>
        </p:spPr>
      </p:pic>
      <p:pic>
        <p:nvPicPr>
          <p:cNvPr id="224" name="Google Shape;224;ga59e4ff7a2_3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1650" y="2338175"/>
            <a:ext cx="4562351" cy="2514261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740000" dist="19050">
              <a:srgbClr val="0000FF">
                <a:alpha val="50000"/>
              </a:srgbClr>
            </a:outerShdw>
          </a:effectLst>
        </p:spPr>
      </p:pic>
      <p:sp>
        <p:nvSpPr>
          <p:cNvPr id="225" name="Google Shape;225;ga59e4ff7a2_3_106"/>
          <p:cNvSpPr txBox="1"/>
          <p:nvPr/>
        </p:nvSpPr>
        <p:spPr>
          <a:xfrm>
            <a:off x="4927375" y="1098325"/>
            <a:ext cx="3870900" cy="1114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Georgia"/>
                <a:ea typeface="Georgia"/>
                <a:cs typeface="Georgia"/>
                <a:sym typeface="Georgia"/>
              </a:rPr>
              <a:t>4 Variables including Ankle</a:t>
            </a:r>
            <a:endParaRPr b="1"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6" name="Google Shape;226;ga59e4ff7a2_3_106"/>
          <p:cNvSpPr txBox="1"/>
          <p:nvPr/>
        </p:nvSpPr>
        <p:spPr>
          <a:xfrm>
            <a:off x="355363" y="1098325"/>
            <a:ext cx="3870900" cy="1114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Georgia"/>
                <a:ea typeface="Georgia"/>
                <a:cs typeface="Georgia"/>
                <a:sym typeface="Georgia"/>
              </a:rPr>
              <a:t>3</a:t>
            </a:r>
            <a:r>
              <a:rPr b="1" lang="en-US" sz="3000">
                <a:latin typeface="Georgia"/>
                <a:ea typeface="Georgia"/>
                <a:cs typeface="Georgia"/>
                <a:sym typeface="Georgia"/>
              </a:rPr>
              <a:t> Variables, excluding Ankle</a:t>
            </a:r>
            <a:endParaRPr b="1"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7" name="Google Shape;227;ga59e4ff7a2_3_106"/>
          <p:cNvSpPr txBox="1"/>
          <p:nvPr/>
        </p:nvSpPr>
        <p:spPr>
          <a:xfrm>
            <a:off x="345713" y="5242300"/>
            <a:ext cx="3870900" cy="1114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Georgia"/>
                <a:ea typeface="Georgia"/>
                <a:cs typeface="Georgia"/>
                <a:sym typeface="Georgia"/>
              </a:rPr>
              <a:t>Purposeful</a:t>
            </a:r>
            <a:br>
              <a:rPr b="1" lang="en-US" sz="3000">
                <a:latin typeface="Georgia"/>
                <a:ea typeface="Georgia"/>
                <a:cs typeface="Georgia"/>
                <a:sym typeface="Georgia"/>
              </a:rPr>
            </a:br>
            <a:r>
              <a:rPr b="1" lang="en-US" sz="3000">
                <a:latin typeface="Georgia"/>
                <a:ea typeface="Georgia"/>
                <a:cs typeface="Georgia"/>
                <a:sym typeface="Georgia"/>
              </a:rPr>
              <a:t>BIC</a:t>
            </a:r>
            <a:endParaRPr b="1" sz="30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8" name="Google Shape;228;ga59e4ff7a2_3_106"/>
          <p:cNvSpPr txBox="1"/>
          <p:nvPr/>
        </p:nvSpPr>
        <p:spPr>
          <a:xfrm>
            <a:off x="4927325" y="5242300"/>
            <a:ext cx="3870900" cy="1114200"/>
          </a:xfrm>
          <a:prstGeom prst="rect">
            <a:avLst/>
          </a:prstGeom>
          <a:solidFill>
            <a:srgbClr val="FFFFFF"/>
          </a:solidFill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Georgia"/>
                <a:ea typeface="Georgia"/>
                <a:cs typeface="Georgia"/>
                <a:sym typeface="Georgia"/>
              </a:rPr>
              <a:t>Stepwise</a:t>
            </a:r>
            <a:endParaRPr b="1" sz="3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Georgia"/>
                <a:ea typeface="Georgia"/>
                <a:cs typeface="Georgia"/>
                <a:sym typeface="Georgia"/>
              </a:rPr>
              <a:t>Mallow’s Cp</a:t>
            </a:r>
            <a:endParaRPr b="1" sz="30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59e4ff7a2_3_111"/>
          <p:cNvSpPr txBox="1"/>
          <p:nvPr>
            <p:ph type="title"/>
          </p:nvPr>
        </p:nvSpPr>
        <p:spPr>
          <a:xfrm>
            <a:off x="749200" y="-267884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Model Selection</a:t>
            </a:r>
            <a:endParaRPr/>
          </a:p>
        </p:txBody>
      </p:sp>
      <p:pic>
        <p:nvPicPr>
          <p:cNvPr id="234" name="Google Shape;234;ga59e4ff7a2_3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88" y="1339450"/>
            <a:ext cx="8059476" cy="50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a59e4ff7a2_3_111"/>
          <p:cNvSpPr txBox="1"/>
          <p:nvPr/>
        </p:nvSpPr>
        <p:spPr>
          <a:xfrm>
            <a:off x="3353700" y="4098600"/>
            <a:ext cx="1344000" cy="38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RMSE = 5.67</a:t>
            </a:r>
            <a:endParaRPr/>
          </a:p>
        </p:txBody>
      </p:sp>
      <p:sp>
        <p:nvSpPr>
          <p:cNvPr id="236" name="Google Shape;236;ga59e4ff7a2_3_111"/>
          <p:cNvSpPr txBox="1"/>
          <p:nvPr/>
        </p:nvSpPr>
        <p:spPr>
          <a:xfrm>
            <a:off x="3353700" y="1433150"/>
            <a:ext cx="1344000" cy="388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RMSE = 5.59</a:t>
            </a:r>
            <a:endParaRPr/>
          </a:p>
        </p:txBody>
      </p:sp>
      <p:sp>
        <p:nvSpPr>
          <p:cNvPr id="237" name="Google Shape;237;ga59e4ff7a2_3_111"/>
          <p:cNvSpPr txBox="1"/>
          <p:nvPr/>
        </p:nvSpPr>
        <p:spPr>
          <a:xfrm>
            <a:off x="7603800" y="1553750"/>
            <a:ext cx="1540200" cy="388500"/>
          </a:xfrm>
          <a:prstGeom prst="rect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RMSE = 5.53</a:t>
            </a:r>
            <a:endParaRPr/>
          </a:p>
        </p:txBody>
      </p:sp>
      <p:pic>
        <p:nvPicPr>
          <p:cNvPr id="238" name="Google Shape;238;ga59e4ff7a2_3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2875" y="3763975"/>
            <a:ext cx="2320500" cy="309403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ga59e4ff7a2_3_111"/>
          <p:cNvSpPr/>
          <p:nvPr/>
        </p:nvSpPr>
        <p:spPr>
          <a:xfrm>
            <a:off x="4572000" y="1272475"/>
            <a:ext cx="4683600" cy="2759400"/>
          </a:xfrm>
          <a:prstGeom prst="flowChartAlternateProcess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a59e4ff7a2_3_132"/>
          <p:cNvSpPr txBox="1"/>
          <p:nvPr>
            <p:ph type="title"/>
          </p:nvPr>
        </p:nvSpPr>
        <p:spPr>
          <a:xfrm>
            <a:off x="628650" y="-317899"/>
            <a:ext cx="7886700" cy="1268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Limitations</a:t>
            </a:r>
            <a:endParaRPr/>
          </a:p>
        </p:txBody>
      </p:sp>
      <p:sp>
        <p:nvSpPr>
          <p:cNvPr id="245" name="Google Shape;245;ga59e4ff7a2_3_132"/>
          <p:cNvSpPr txBox="1"/>
          <p:nvPr>
            <p:ph idx="1" type="body"/>
          </p:nvPr>
        </p:nvSpPr>
        <p:spPr>
          <a:xfrm>
            <a:off x="589510" y="1171713"/>
            <a:ext cx="38682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Multicollinearity</a:t>
            </a:r>
            <a:endParaRPr/>
          </a:p>
        </p:txBody>
      </p:sp>
      <p:sp>
        <p:nvSpPr>
          <p:cNvPr id="246" name="Google Shape;246;ga59e4ff7a2_3_132"/>
          <p:cNvSpPr txBox="1"/>
          <p:nvPr>
            <p:ph idx="2" type="body"/>
          </p:nvPr>
        </p:nvSpPr>
        <p:spPr>
          <a:xfrm>
            <a:off x="93950" y="4259475"/>
            <a:ext cx="4141800" cy="2330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Correlation coefficients operate under the assumption that all other variables are held constant</a:t>
            </a:r>
            <a:br>
              <a:rPr lang="en-US" sz="2000"/>
            </a:b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Dependent variable is a percentage</a:t>
            </a:r>
            <a:endParaRPr sz="2000"/>
          </a:p>
        </p:txBody>
      </p:sp>
      <p:sp>
        <p:nvSpPr>
          <p:cNvPr id="247" name="Google Shape;247;ga59e4ff7a2_3_132"/>
          <p:cNvSpPr txBox="1"/>
          <p:nvPr>
            <p:ph idx="3" type="body"/>
          </p:nvPr>
        </p:nvSpPr>
        <p:spPr>
          <a:xfrm>
            <a:off x="348330" y="3429001"/>
            <a:ext cx="3887400" cy="823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Would a different model be more appropriate?</a:t>
            </a:r>
            <a:endParaRPr/>
          </a:p>
        </p:txBody>
      </p:sp>
      <p:pic>
        <p:nvPicPr>
          <p:cNvPr id="248" name="Google Shape;248;ga59e4ff7a2_3_132"/>
          <p:cNvPicPr preferRelativeResize="0"/>
          <p:nvPr/>
        </p:nvPicPr>
        <p:blipFill rotWithShape="1">
          <a:blip r:embed="rId3">
            <a:alphaModFix/>
          </a:blip>
          <a:srcRect b="0" l="35495" r="17119" t="0"/>
          <a:stretch/>
        </p:blipFill>
        <p:spPr>
          <a:xfrm>
            <a:off x="5499538" y="3878500"/>
            <a:ext cx="2612724" cy="28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a59e4ff7a2_3_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170" y="1995533"/>
            <a:ext cx="4141726" cy="8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a59e4ff7a2_3_1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0200" y="893525"/>
            <a:ext cx="4371401" cy="288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adf3184e46_0_10"/>
          <p:cNvSpPr txBox="1"/>
          <p:nvPr>
            <p:ph type="title"/>
          </p:nvPr>
        </p:nvSpPr>
        <p:spPr>
          <a:xfrm>
            <a:off x="702000" y="974995"/>
            <a:ext cx="7886700" cy="535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Conclusions</a:t>
            </a:r>
            <a:endParaRPr sz="3300"/>
          </a:p>
        </p:txBody>
      </p:sp>
      <p:sp>
        <p:nvSpPr>
          <p:cNvPr id="256" name="Google Shape;256;gadf3184e46_0_10"/>
          <p:cNvSpPr txBox="1"/>
          <p:nvPr>
            <p:ph idx="1" type="body"/>
          </p:nvPr>
        </p:nvSpPr>
        <p:spPr>
          <a:xfrm>
            <a:off x="73350" y="1867925"/>
            <a:ext cx="8997300" cy="480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Is there a linear relationship between percent body fat and the measure of the following body parts: neck, chest, hip, thigh, knee, ankle, bicep, forearm, or wrist?</a:t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latin typeface="Georgia"/>
                <a:ea typeface="Georgia"/>
                <a:cs typeface="Georgia"/>
                <a:sym typeface="Georgia"/>
              </a:rPr>
              <a:t>H</a:t>
            </a:r>
            <a:r>
              <a:rPr baseline="-25000"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0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There is not a linear relationship between percent body fat and the measures of neck, chest, hip, thigh, knee, ankle, bicep, forearm, or wrist.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Adjusted R</a:t>
            </a:r>
            <a:r>
              <a:rPr baseline="30000"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2</a:t>
            </a: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: 0.54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 &lt; 0.01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More research is necessary.</a:t>
            </a:r>
            <a:endParaRPr sz="2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df3184e46_0_28"/>
          <p:cNvSpPr txBox="1"/>
          <p:nvPr>
            <p:ph type="title"/>
          </p:nvPr>
        </p:nvSpPr>
        <p:spPr>
          <a:xfrm>
            <a:off x="628650" y="892375"/>
            <a:ext cx="7886700" cy="446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/>
              <a:t>REFERENCES</a:t>
            </a:r>
            <a:endParaRPr sz="3000"/>
          </a:p>
        </p:txBody>
      </p:sp>
      <p:sp>
        <p:nvSpPr>
          <p:cNvPr id="262" name="Google Shape;262;gadf3184e46_0_28"/>
          <p:cNvSpPr txBox="1"/>
          <p:nvPr>
            <p:ph idx="1" type="body"/>
          </p:nvPr>
        </p:nvSpPr>
        <p:spPr>
          <a:xfrm>
            <a:off x="181800" y="1338475"/>
            <a:ext cx="9468900" cy="581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American Diabetes Association. “2. Classification and Diagnosis of Diabetes.” Diabetes Care. American Diabetes Association. (2015).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Retrieved from: </a:t>
            </a:r>
            <a:r>
              <a:rPr lang="en-US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https://care.diabetesjournals.org/content/38/Supplement_1/S8</a:t>
            </a: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Brazzier, Y. (2017, August 16). Body mass index (BMI): Is the formula flawed? Retrieved October 29, 2020, from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https://www.medicalnewstoday.com/articles/255712</a:t>
            </a:r>
            <a:endParaRPr sz="1200" u="sng">
              <a:solidFill>
                <a:srgbClr val="1155CC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CalculatorSoup (2020). Retrieved on October 29, 2020, from </a:t>
            </a:r>
            <a:r>
              <a:rPr lang="en-US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BMI Calculator (Body Mass Index) (calculatorsoup.com)</a:t>
            </a:r>
            <a:endParaRPr sz="1200" u="sng">
              <a:solidFill>
                <a:srgbClr val="1155CC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Lindberg, Sara. “Ideal Body Fat Percentage: For Men and Women,” August 16, 2019. Retrieved from: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https://www.healthline.com/health/exercise-fitness/ideal-body-fat-percentage</a:t>
            </a: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“Obesity and Overweight.” World Health Organization. World Health Organization. Accessed September 28, 2020 from: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https://www.who.int/en/news-room/fact-sheets/detail/obesity-and-overweight</a:t>
            </a: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and Story Library (DASL). Body Fat. Retrieved from: </a:t>
            </a:r>
            <a:r>
              <a:rPr lang="en-US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https://dasl.datadescription.com/datafile/bodyfat/</a:t>
            </a: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on September 17, 2020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Measuring Obesity. (2016, April 12). Retrieved October 29, 2020, from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https://www.hsph.harvard.edu/obesity-prevention-source/obesity-definition/how-to-measure-body-fatness/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Selph, Shelley, Tracy Dana, Ian Blazina, Christina Bougatsos, Hetal Patel, and Roger Chou.(2015) Screening for Type 2 Diabetes Mellitus: A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Systematic Review for the U.S.Preventive Services Task Force.  </a:t>
            </a:r>
            <a:r>
              <a:rPr i="1"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Annals of Internal Medicine</a:t>
            </a: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162(11), 765.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u="sng">
                <a:solidFill>
                  <a:srgbClr val="1155CC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https://doi.org/10.7326/m14-2221</a:t>
            </a: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Stevens, J, J E Mcclain, and K P Truesdale.(2008) Selection of Measures in Epidemiologic Studies of the Consequences of Obesity.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International Journal of Obesity</a:t>
            </a: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32(3). https://doi.org/10.1038/ijo.2008.88. 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adf3184e46_0_38"/>
          <p:cNvSpPr txBox="1"/>
          <p:nvPr>
            <p:ph type="title"/>
          </p:nvPr>
        </p:nvSpPr>
        <p:spPr>
          <a:xfrm>
            <a:off x="546025" y="2528379"/>
            <a:ext cx="7886700" cy="1586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df3184e46_0_0"/>
          <p:cNvSpPr txBox="1"/>
          <p:nvPr>
            <p:ph type="title"/>
          </p:nvPr>
        </p:nvSpPr>
        <p:spPr>
          <a:xfrm>
            <a:off x="628650" y="1034041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INTRODUCTION</a:t>
            </a:r>
            <a:endParaRPr sz="3400"/>
          </a:p>
        </p:txBody>
      </p:sp>
      <p:sp>
        <p:nvSpPr>
          <p:cNvPr id="97" name="Google Shape;97;gadf3184e46_0_0"/>
          <p:cNvSpPr txBox="1"/>
          <p:nvPr>
            <p:ph idx="1" type="body"/>
          </p:nvPr>
        </p:nvSpPr>
        <p:spPr>
          <a:xfrm>
            <a:off x="628650" y="2049125"/>
            <a:ext cx="7886700" cy="4428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❖"/>
            </a:pPr>
            <a:r>
              <a:rPr lang="en-US" sz="2200"/>
              <a:t>Background Rationale</a:t>
            </a:r>
            <a:endParaRPr sz="2200"/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efficient functionality of the human body depends on the balanced body fat.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800"/>
              </a:spcBef>
              <a:spcAft>
                <a:spcPts val="0"/>
              </a:spcAft>
              <a:buSzPts val="1200"/>
              <a:buChar char="❖"/>
            </a:pPr>
            <a:r>
              <a:rPr lang="en-US" sz="2200"/>
              <a:t>Statement of the problem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Many expensive and time-consuming techniques available to measure body fat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➢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These methods are costly, and  are typically limited to research settings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Measurements like waist circumference, sagittal abdominal diameter, and waist-hip ratio are often correlated with body fat percentage and health outcomes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❖"/>
            </a:pPr>
            <a:r>
              <a:rPr lang="en-US" sz="2200"/>
              <a:t>Purpose of the study</a:t>
            </a:r>
            <a:endParaRPr sz="22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worth considering other body parts such as: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■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neck, chest, hip, thigh, knee, ankle, bicep, forearm, or wrist 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❖"/>
            </a:pPr>
            <a:r>
              <a:rPr lang="en-US" sz="2200"/>
              <a:t>Research Question</a:t>
            </a:r>
            <a:endParaRPr sz="22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➢"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there a linear relationship between  body fat percentage and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measurement of: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neck, chest, hip, thigh, knee, ankle, bicep, forearm, or wrist?</a:t>
            </a:r>
            <a:endParaRPr sz="1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adf3184e46_0_5"/>
          <p:cNvSpPr txBox="1"/>
          <p:nvPr>
            <p:ph type="title"/>
          </p:nvPr>
        </p:nvSpPr>
        <p:spPr>
          <a:xfrm>
            <a:off x="628650" y="1034041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/>
              <a:t>METHODOLOGY</a:t>
            </a:r>
            <a:endParaRPr sz="3400"/>
          </a:p>
        </p:txBody>
      </p:sp>
      <p:sp>
        <p:nvSpPr>
          <p:cNvPr id="103" name="Google Shape;103;gadf3184e46_0_5"/>
          <p:cNvSpPr txBox="1"/>
          <p:nvPr>
            <p:ph idx="1" type="body"/>
          </p:nvPr>
        </p:nvSpPr>
        <p:spPr>
          <a:xfrm>
            <a:off x="628650" y="1947500"/>
            <a:ext cx="7886700" cy="477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600"/>
              <a:buChar char="❖"/>
            </a:pPr>
            <a:r>
              <a:rPr b="1" lang="en-US" sz="1600"/>
              <a:t>Rationale for a Multiple Regression Analysis</a:t>
            </a:r>
            <a:endParaRPr b="1" sz="16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to provide the linear relationship among body-fat percentage and measurements of different body parts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❖"/>
            </a:pPr>
            <a:r>
              <a:rPr b="1" lang="en-US" sz="1600"/>
              <a:t>Data Description</a:t>
            </a:r>
            <a:endParaRPr b="1" sz="16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➢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 contains 250 randomly selected men of varying ages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➢"/>
            </a:pPr>
            <a:r>
              <a:rPr lang="en-US" sz="12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Data and Story Library (DASL)</a:t>
            </a:r>
            <a:endParaRPr sz="1200">
              <a:solidFill>
                <a:srgbClr val="212121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67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600"/>
              <a:buChar char="❖"/>
            </a:pPr>
            <a:r>
              <a:rPr b="1" lang="en-US" sz="1600"/>
              <a:t>Data Analysis Procedure</a:t>
            </a:r>
            <a:endParaRPr b="1" sz="1600"/>
          </a:p>
          <a:p>
            <a:pPr indent="-3492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➢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and Direction of the Data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Explored  dataset to visualize and identify a list of potential predictive variables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checked  relationship between each predictor variable and the target variable using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 data into Test and Train datasets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➢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Formulation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purposeful selection,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best subset selection and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stepwise selection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➢"/>
            </a:pPr>
            <a:r>
              <a:rPr lang="en-U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Evaluation and Validation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■"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data was used to predict percent body fat based on the model generated in the training data.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a59e4ff7a2_3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5838" y="861000"/>
            <a:ext cx="7272323" cy="58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a59e4ff7a2_3_5"/>
          <p:cNvSpPr txBox="1"/>
          <p:nvPr/>
        </p:nvSpPr>
        <p:spPr>
          <a:xfrm>
            <a:off x="353700" y="-93750"/>
            <a:ext cx="8208000" cy="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Exploration</a:t>
            </a:r>
            <a:endParaRPr sz="44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" name="Google Shape;110;ga59e4ff7a2_3_5"/>
          <p:cNvSpPr txBox="1"/>
          <p:nvPr/>
        </p:nvSpPr>
        <p:spPr>
          <a:xfrm>
            <a:off x="1754675" y="736700"/>
            <a:ext cx="73401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ga59e4ff7a2_3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813" y="964200"/>
            <a:ext cx="7234376" cy="522705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a59e4ff7a2_3_9"/>
          <p:cNvSpPr txBox="1"/>
          <p:nvPr>
            <p:ph type="title"/>
          </p:nvPr>
        </p:nvSpPr>
        <p:spPr>
          <a:xfrm>
            <a:off x="822225" y="6089766"/>
            <a:ext cx="7886700" cy="447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seem to have linear correlation with the dependent variable</a:t>
            </a:r>
            <a:endParaRPr/>
          </a:p>
        </p:txBody>
      </p:sp>
      <p:sp>
        <p:nvSpPr>
          <p:cNvPr id="117" name="Google Shape;117;ga59e4ff7a2_3_9"/>
          <p:cNvSpPr txBox="1"/>
          <p:nvPr/>
        </p:nvSpPr>
        <p:spPr>
          <a:xfrm>
            <a:off x="1665000" y="-66975"/>
            <a:ext cx="5585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Exploration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ga59e4ff7a2_3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9124"/>
            <a:ext cx="4634500" cy="422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ga59e4ff7a2_3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500" y="2049124"/>
            <a:ext cx="4567526" cy="41962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ga59e4ff7a2_3_13"/>
          <p:cNvSpPr txBox="1"/>
          <p:nvPr/>
        </p:nvSpPr>
        <p:spPr>
          <a:xfrm>
            <a:off x="1665000" y="957800"/>
            <a:ext cx="55854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Exploration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a59e4ff7a2_3_21"/>
          <p:cNvSpPr txBox="1"/>
          <p:nvPr>
            <p:ph type="title"/>
          </p:nvPr>
        </p:nvSpPr>
        <p:spPr>
          <a:xfrm>
            <a:off x="628650" y="-225059"/>
            <a:ext cx="7886700" cy="111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Influential Observations</a:t>
            </a:r>
            <a:endParaRPr/>
          </a:p>
        </p:txBody>
      </p:sp>
      <p:pic>
        <p:nvPicPr>
          <p:cNvPr id="130" name="Google Shape;130;ga59e4ff7a2_3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325" y="889150"/>
            <a:ext cx="3730523" cy="298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a59e4ff7a2_3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325" y="3806425"/>
            <a:ext cx="3623976" cy="289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a59e4ff7a2_3_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525" y="3667375"/>
            <a:ext cx="3988249" cy="319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a59e4ff7a2_3_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0125" y="889150"/>
            <a:ext cx="3921045" cy="31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8" name="Google Shape;138;ga59e4ff7a2_3_18"/>
          <p:cNvGraphicFramePr/>
          <p:nvPr/>
        </p:nvGraphicFramePr>
        <p:xfrm>
          <a:off x="0" y="944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{0840B85A-A26C-4275-A22D-A276E1089081}</a:tableStyleId>
              </a:tblPr>
              <a:tblGrid>
                <a:gridCol w="1006650"/>
                <a:gridCol w="801375"/>
                <a:gridCol w="829775"/>
                <a:gridCol w="6506200"/>
              </a:tblGrid>
              <a:tr h="516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Reported Pct.BF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Expected Pct.BF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Finding</a:t>
                      </a:r>
                      <a:endParaRPr b="1"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18.97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4.1 Pct.BF is an outlier and other measures are larger by comparison to other observations with a similar Pct.BF.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180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0 Pct.BF which is not possible.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11.9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19.4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an exceptionally large ankle measurement given the low weight.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36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40.1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33.4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an exceptionally high Pct.BF. Other observations with large Pct.BF have larger weight and waist.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40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34.5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41.0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large measurements for all measures.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628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52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6.3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18.9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 small hip and thigh but a large bicep and forearm. Pct.BF given weight seems accurate. Subject should probably stop skipping leg day.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79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31.4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29.3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 very large Pct.BF given a relatively low weight and average height.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26.6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30.1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 very large ankle measure especially given the average measures for everything else.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104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18.0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23.4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 peculiar neck measurement.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157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12.5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15.1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an exceptionally large ankle measurement.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170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16.6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an exceptionally low Pct. BF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255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173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25.3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29.2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 low Pct.BF given the high measurements elsewhere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204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16.6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27.0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 low Pct. BF given the high weight, neck, chest, and abdomen measures.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205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32.9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26.6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 high Pct.BF given the low weight.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206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32.8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25.9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 low weight given the high Pct.BF and high measures elsewhere.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  <a:tr h="423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233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25.8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26.8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None/>
                      </a:pPr>
                      <a:r>
                        <a:rPr b="1" lang="en-US" sz="9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Observation has a low weight given the Pct.BF.</a:t>
                      </a:r>
                      <a:endParaRPr b="1" sz="9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  <p:sp>
        <p:nvSpPr>
          <p:cNvPr id="139" name="Google Shape;139;ga59e4ff7a2_3_18"/>
          <p:cNvSpPr txBox="1"/>
          <p:nvPr/>
        </p:nvSpPr>
        <p:spPr>
          <a:xfrm>
            <a:off x="37950" y="-53600"/>
            <a:ext cx="90681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2"/>
                </a:solidFill>
                <a:latin typeface="Georgia"/>
                <a:ea typeface="Georgia"/>
                <a:cs typeface="Georgia"/>
                <a:sym typeface="Georgia"/>
              </a:rPr>
              <a:t>Influential Observations</a:t>
            </a:r>
            <a:endParaRPr sz="4400">
              <a:solidFill>
                <a:schemeClr val="dk2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NCG-White-TopNavyBar">
  <a:themeElements>
    <a:clrScheme name="uncg-brand-2018_v1">
      <a:dk1>
        <a:srgbClr val="000000"/>
      </a:dk1>
      <a:lt1>
        <a:srgbClr val="FFFFFF"/>
      </a:lt1>
      <a:dk2>
        <a:srgbClr val="0F2044"/>
      </a:dk2>
      <a:lt2>
        <a:srgbClr val="BEC0C2"/>
      </a:lt2>
      <a:accent1>
        <a:srgbClr val="FFB71B"/>
      </a:accent1>
      <a:accent2>
        <a:srgbClr val="92D1B3"/>
      </a:accent2>
      <a:accent3>
        <a:srgbClr val="00698C"/>
      </a:accent3>
      <a:accent4>
        <a:srgbClr val="A00C30"/>
      </a:accent4>
      <a:accent5>
        <a:srgbClr val="A59C87"/>
      </a:accent5>
      <a:accent6>
        <a:srgbClr val="4FC2BF"/>
      </a:accent6>
      <a:hlink>
        <a:srgbClr val="00698C"/>
      </a:hlink>
      <a:folHlink>
        <a:srgbClr val="A6B0B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2020-10-14T02:01:23Z</dcterms:created>
  <dc:creator>Oluwafunke Folarin</dc:creator>
</cp:coreProperties>
</file>